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6"/>
  </p:notesMasterIdLst>
  <p:handoutMasterIdLst>
    <p:handoutMasterId r:id="rId47"/>
  </p:handoutMasterIdLst>
  <p:sldIdLst>
    <p:sldId id="394" r:id="rId3"/>
    <p:sldId id="466" r:id="rId4"/>
    <p:sldId id="500" r:id="rId5"/>
    <p:sldId id="513" r:id="rId6"/>
    <p:sldId id="541" r:id="rId7"/>
    <p:sldId id="542" r:id="rId8"/>
    <p:sldId id="543" r:id="rId9"/>
    <p:sldId id="544" r:id="rId10"/>
    <p:sldId id="510" r:id="rId11"/>
    <p:sldId id="545" r:id="rId12"/>
    <p:sldId id="555" r:id="rId13"/>
    <p:sldId id="553" r:id="rId14"/>
    <p:sldId id="554" r:id="rId15"/>
    <p:sldId id="515" r:id="rId16"/>
    <p:sldId id="506" r:id="rId17"/>
    <p:sldId id="546" r:id="rId18"/>
    <p:sldId id="522" r:id="rId19"/>
    <p:sldId id="518" r:id="rId20"/>
    <p:sldId id="523" r:id="rId21"/>
    <p:sldId id="547" r:id="rId22"/>
    <p:sldId id="548" r:id="rId23"/>
    <p:sldId id="526" r:id="rId24"/>
    <p:sldId id="527" r:id="rId25"/>
    <p:sldId id="507" r:id="rId26"/>
    <p:sldId id="531" r:id="rId27"/>
    <p:sldId id="532" r:id="rId28"/>
    <p:sldId id="536" r:id="rId29"/>
    <p:sldId id="533" r:id="rId30"/>
    <p:sldId id="538" r:id="rId31"/>
    <p:sldId id="537" r:id="rId32"/>
    <p:sldId id="535" r:id="rId33"/>
    <p:sldId id="534" r:id="rId34"/>
    <p:sldId id="540" r:id="rId35"/>
    <p:sldId id="539" r:id="rId36"/>
    <p:sldId id="549" r:id="rId37"/>
    <p:sldId id="556" r:id="rId38"/>
    <p:sldId id="557" r:id="rId39"/>
    <p:sldId id="550" r:id="rId40"/>
    <p:sldId id="505" r:id="rId41"/>
    <p:sldId id="503" r:id="rId42"/>
    <p:sldId id="551" r:id="rId43"/>
    <p:sldId id="352" r:id="rId44"/>
    <p:sldId id="552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44441F7-DAA2-4B43-A2D1-DC8447CB2C1A}">
          <p14:sldIdLst>
            <p14:sldId id="394"/>
            <p14:sldId id="466"/>
            <p14:sldId id="500"/>
          </p14:sldIdLst>
        </p14:section>
        <p14:section name="First Class Functions" id="{9BA3E91B-F401-4CC1-B406-CD9D2A567CC1}">
          <p14:sldIdLst>
            <p14:sldId id="513"/>
            <p14:sldId id="541"/>
            <p14:sldId id="542"/>
            <p14:sldId id="543"/>
            <p14:sldId id="544"/>
            <p14:sldId id="510"/>
            <p14:sldId id="545"/>
            <p14:sldId id="555"/>
            <p14:sldId id="553"/>
            <p14:sldId id="554"/>
            <p14:sldId id="515"/>
          </p14:sldIdLst>
        </p14:section>
        <p14:section name="Immediately-Invoked Function Expressions (IIFE)" id="{D05F78DD-05D5-497B-8B4D-EF7E869E6952}">
          <p14:sldIdLst>
            <p14:sldId id="506"/>
            <p14:sldId id="546"/>
            <p14:sldId id="522"/>
            <p14:sldId id="518"/>
            <p14:sldId id="523"/>
            <p14:sldId id="547"/>
            <p14:sldId id="548"/>
            <p14:sldId id="526"/>
            <p14:sldId id="527"/>
          </p14:sldIdLst>
        </p14:section>
        <p14:section name="Using this, call, apply and bind" id="{BB28C600-C2CB-48E9-A7B3-7F9C010E3460}">
          <p14:sldIdLst>
            <p14:sldId id="507"/>
            <p14:sldId id="531"/>
            <p14:sldId id="532"/>
            <p14:sldId id="536"/>
            <p14:sldId id="533"/>
            <p14:sldId id="538"/>
            <p14:sldId id="537"/>
            <p14:sldId id="535"/>
            <p14:sldId id="534"/>
            <p14:sldId id="540"/>
            <p14:sldId id="539"/>
            <p14:sldId id="549"/>
            <p14:sldId id="556"/>
            <p14:sldId id="557"/>
            <p14:sldId id="550"/>
            <p14:sldId id="505"/>
          </p14:sldIdLst>
        </p14:section>
        <p14:section name="Conslusion" id="{A7F7865F-9D3B-48F3-80D7-A4518D81B4A7}">
          <p14:sldIdLst>
            <p14:sldId id="503"/>
            <p14:sldId id="551"/>
            <p14:sldId id="352"/>
            <p14:sldId id="5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5C7"/>
    <a:srgbClr val="FBEEDC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5" autoAdjust="0"/>
  </p:normalViewPr>
  <p:slideViewPr>
    <p:cSldViewPr>
      <p:cViewPr varScale="1">
        <p:scale>
          <a:sx n="77" d="100"/>
          <a:sy n="77" d="100"/>
        </p:scale>
        <p:origin x="282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27-Jun-17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27-Jun-17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068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231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27-Jun-17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0221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27-Jun-17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0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0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2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24.png"/><Relationship Id="rId14" Type="http://schemas.openxmlformats.org/officeDocument/2006/relationships/hyperlink" Target="http://www.telenor.b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Advanced Functions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First-Class Functions, Function Expressions, IIFE, this, call, apply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40333" y="3631664"/>
            <a:ext cx="1536767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Functions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Placeholder 19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2914" y="4267200"/>
            <a:ext cx="4676223" cy="1799802"/>
          </a:xfrm>
        </p:spPr>
      </p:pic>
      <p:sp>
        <p:nvSpPr>
          <p:cNvPr id="17" name="TextBox 16"/>
          <p:cNvSpPr txBox="1"/>
          <p:nvPr/>
        </p:nvSpPr>
        <p:spPr>
          <a:xfrm rot="570506">
            <a:off x="7125841" y="4592665"/>
            <a:ext cx="2162041" cy="1113040"/>
          </a:xfrm>
          <a:prstGeom prst="rect">
            <a:avLst/>
          </a:prstGeom>
          <a:noFill/>
        </p:spPr>
        <p:txBody>
          <a:bodyPr wrap="none" rtlCol="0">
            <a:prstTxWarp prst="textCascadeUp">
              <a:avLst/>
            </a:prstTxWarp>
            <a:spAutoFit/>
          </a:bodyPr>
          <a:lstStyle/>
          <a:p>
            <a:r>
              <a:rPr lang="en-US" sz="10700" b="1" dirty="0">
                <a:ln w="3175">
                  <a:solidFill>
                    <a:srgbClr val="06CFEA">
                      <a:alpha val="69804"/>
                    </a:srgbClr>
                  </a:solidFill>
                  <a:prstDash val="solid"/>
                </a:ln>
                <a:solidFill>
                  <a:srgbClr val="00B0F0">
                    <a:alpha val="30000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rPr>
              <a:t>Advanced</a:t>
            </a:r>
          </a:p>
          <a:p>
            <a:r>
              <a:rPr lang="en-US" sz="10700" b="1" dirty="0">
                <a:ln w="3175">
                  <a:solidFill>
                    <a:srgbClr val="06CFEA">
                      <a:alpha val="69804"/>
                    </a:srgbClr>
                  </a:solidFill>
                  <a:prstDash val="solid"/>
                </a:ln>
                <a:solidFill>
                  <a:srgbClr val="00B0F0">
                    <a:alpha val="30000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rPr>
              <a:t> Functions</a:t>
            </a: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Aggregates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69446" y="1295400"/>
            <a:ext cx="10406566" cy="46377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calcAggregates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(arr)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console.log("Sum = " +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reduce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(arr, (a,b) =&gt; Number(a)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Number(b)));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console.log("Min = " +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reduce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(arr, (a,b) =&gt;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Math.min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(a, b)));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// TODO: implement Max and Product …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console.log("Join = " +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reduce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(arr, (a,b) =&gt;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b));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005" y="611505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https://judge.softuni.bg/Contests/330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579812" y="5386502"/>
            <a:ext cx="7697070" cy="5466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/>
          <a:p>
            <a:pPr algn="ctr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calcAggregates(['2', '3', '10', '5'])</a:t>
            </a:r>
          </a:p>
        </p:txBody>
      </p:sp>
    </p:spTree>
    <p:extLst>
      <p:ext uri="{BB962C8B-B14F-4D97-AF65-F5344CB8AC3E}">
        <p14:creationId xmlns:p14="http://schemas.microsoft.com/office/powerpoint/2010/main" val="381473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some of the parameters </a:t>
            </a:r>
            <a:r>
              <a:rPr lang="en-US" dirty="0"/>
              <a:t>of a function to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fixed value</a:t>
            </a:r>
          </a:p>
          <a:p>
            <a:r>
              <a:rPr lang="en-US" dirty="0"/>
              <a:t>Pass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remaining parameters </a:t>
            </a:r>
            <a:r>
              <a:rPr lang="en-US" dirty="0"/>
              <a:t>when a final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result</a:t>
            </a:r>
            <a:r>
              <a:rPr lang="en-US" dirty="0"/>
              <a:t> is needed</a:t>
            </a:r>
          </a:p>
          <a:p>
            <a:pPr lvl="1"/>
            <a:r>
              <a:rPr lang="en-US" dirty="0"/>
              <a:t>The partially applied function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used multiple times</a:t>
            </a:r>
          </a:p>
          <a:p>
            <a:r>
              <a:rPr lang="en-US" dirty="0"/>
              <a:t>Example:</a:t>
            </a:r>
          </a:p>
          <a:p>
            <a:pPr>
              <a:spcBef>
                <a:spcPts val="15000"/>
              </a:spcBef>
            </a:pPr>
            <a:r>
              <a:rPr lang="en-US" dirty="0"/>
              <a:t>This helps write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reusable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en-US" dirty="0"/>
              <a:t>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fewer bugs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Application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83113" y="4489515"/>
            <a:ext cx="36576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/>
          <a:p>
            <a:pPr algn="ctr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(x, y) = x + y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48112" y="4489515"/>
            <a:ext cx="36576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/>
          <a:p>
            <a:pPr algn="ctr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(x) =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(1, x)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Arrow: Right 7"/>
          <p:cNvSpPr/>
          <p:nvPr/>
        </p:nvSpPr>
        <p:spPr>
          <a:xfrm>
            <a:off x="5751512" y="4489515"/>
            <a:ext cx="685800" cy="692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>
            <a:off x="4186236" y="3879915"/>
            <a:ext cx="3813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Set first parameter to 1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7993531" y="3173221"/>
            <a:ext cx="3276600" cy="968304"/>
          </a:xfrm>
          <a:prstGeom prst="wedgeRoundRectCallout">
            <a:avLst>
              <a:gd name="adj1" fmla="val -50360"/>
              <a:gd name="adj2" fmla="val 9485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Same as increment operator (++)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25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given</a:t>
            </a:r>
            <a:r>
              <a:rPr lang="en-US" dirty="0"/>
              <a:t> a function that formats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currency</a:t>
            </a:r>
            <a:r>
              <a:rPr lang="en-US" dirty="0"/>
              <a:t> values</a:t>
            </a:r>
          </a:p>
          <a:p>
            <a:pPr>
              <a:spcBef>
                <a:spcPts val="228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a function </a:t>
            </a:r>
            <a:r>
              <a:rPr lang="en-US" dirty="0"/>
              <a:t>that formats dollar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Currency Format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3929" y="1905000"/>
            <a:ext cx="11320966" cy="30619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formatCurrency(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separator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symbol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symbolFirst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result = Math.trunc(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 </a:t>
            </a:r>
            <a:r>
              <a:rPr lang="en-US" b="1" noProof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izrqzva vsichko sled zapetaqta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separator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result +=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.toFixed(2).substr(-2,2);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if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symbolFirst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 return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symbol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+ ' ' + result;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else return result + ' ' +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symbol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33929" y="5451072"/>
            <a:ext cx="11320966" cy="10306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formatter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getDollarFormatter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(formatCurrency);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formatter(5345);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$5345,00</a:t>
            </a:r>
          </a:p>
        </p:txBody>
      </p:sp>
    </p:spTree>
    <p:extLst>
      <p:ext uri="{BB962C8B-B14F-4D97-AF65-F5344CB8AC3E}">
        <p14:creationId xmlns:p14="http://schemas.microsoft.com/office/powerpoint/2010/main" val="402905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take the initial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 as parameter</a:t>
            </a:r>
          </a:p>
          <a:p>
            <a:r>
              <a:rPr lang="en-US" dirty="0"/>
              <a:t>We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a function </a:t>
            </a:r>
            <a:r>
              <a:rPr lang="en-US" dirty="0"/>
              <a:t>that takes only one parameter</a:t>
            </a:r>
          </a:p>
          <a:p>
            <a:pPr>
              <a:spcBef>
                <a:spcPts val="26400"/>
              </a:spcBef>
            </a:pPr>
            <a:r>
              <a:rPr lang="en-US" dirty="0"/>
              <a:t>This is called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function currying</a:t>
            </a:r>
            <a:r>
              <a:rPr lang="en-US" dirty="0"/>
              <a:t>" (after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Haskell Curry</a:t>
            </a:r>
            <a:r>
              <a:rPr lang="en-US" dirty="0"/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Currency Format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751012" y="2667000"/>
            <a:ext cx="8686800" cy="30619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144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getDollarFormatter(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formatter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dollarFormatter(value)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return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formatter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(',', '$', true, value);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dollarFormatter;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121287" y="3962056"/>
            <a:ext cx="3429000" cy="1115291"/>
          </a:xfrm>
          <a:prstGeom prst="wedgeRoundRectCallout">
            <a:avLst>
              <a:gd name="adj1" fmla="val -81623"/>
              <a:gd name="adj2" fmla="val -4703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 result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original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function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752056" y="2517815"/>
            <a:ext cx="3057356" cy="606386"/>
          </a:xfrm>
          <a:prstGeom prst="wedgeRoundRectCallout">
            <a:avLst>
              <a:gd name="adj1" fmla="val -84993"/>
              <a:gd name="adj2" fmla="val 12711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Fix parameters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81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Properties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3588" y="1295400"/>
            <a:ext cx="10512424" cy="20690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function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max</a:t>
            </a:r>
            <a:r>
              <a:rPr lang="en-US" sz="3000" noProof="1">
                <a:solidFill>
                  <a:srgbClr val="FBEEDC"/>
                </a:solidFill>
              </a:rPr>
              <a:t>(arr) { return arr; }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console.log(max.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1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(number of arguments)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console.log(max.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max</a:t>
            </a:r>
          </a:p>
          <a:p>
            <a:pPr>
              <a:spcBef>
                <a:spcPts val="600"/>
              </a:spcBef>
            </a:pPr>
            <a:r>
              <a:rPr lang="en-US" sz="3000" noProof="1">
                <a:solidFill>
                  <a:srgbClr val="FBEEDC"/>
                </a:solidFill>
              </a:rPr>
              <a:t>console.log((function(){}).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(empty string)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3588" y="3794670"/>
            <a:ext cx="10512424" cy="24537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function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inner</a:t>
            </a:r>
            <a:r>
              <a:rPr lang="en-US" sz="3000" noProof="1">
                <a:solidFill>
                  <a:srgbClr val="FBEEDC"/>
                </a:solidFill>
              </a:rPr>
              <a:t>(arr) { 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console.log("Caller: " + inner.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caller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}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function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outer</a:t>
            </a:r>
            <a:r>
              <a:rPr lang="en-US" sz="3000" noProof="1">
                <a:solidFill>
                  <a:srgbClr val="FBEEDC"/>
                </a:solidFill>
              </a:rPr>
              <a:t>() {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inner</a:t>
            </a:r>
            <a:r>
              <a:rPr lang="en-US" sz="3000" noProof="1">
                <a:solidFill>
                  <a:srgbClr val="FBEEDC"/>
                </a:solidFill>
              </a:rPr>
              <a:t>() };</a:t>
            </a:r>
          </a:p>
          <a:p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outer</a:t>
            </a:r>
            <a:r>
              <a:rPr lang="en-US" sz="3000" noProof="1">
                <a:solidFill>
                  <a:srgbClr val="FBEEDC"/>
                </a:solidFill>
              </a:rPr>
              <a:t>();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// Caller: function outer()</a:t>
            </a:r>
          </a:p>
        </p:txBody>
      </p:sp>
    </p:spTree>
    <p:extLst>
      <p:ext uri="{BB962C8B-B14F-4D97-AF65-F5344CB8AC3E}">
        <p14:creationId xmlns:p14="http://schemas.microsoft.com/office/powerpoint/2010/main" val="147487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7884" y="4072376"/>
            <a:ext cx="8739928" cy="1568497"/>
          </a:xfrm>
        </p:spPr>
        <p:txBody>
          <a:bodyPr/>
          <a:lstStyle/>
          <a:p>
            <a:r>
              <a:rPr lang="en-US" dirty="0"/>
              <a:t>Immediately-Invoked Function Expressions (IIFE)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0192" y="5758725"/>
            <a:ext cx="10575313" cy="719034"/>
          </a:xfrm>
        </p:spPr>
        <p:txBody>
          <a:bodyPr/>
          <a:lstStyle/>
          <a:p>
            <a:r>
              <a:rPr lang="en-US" dirty="0"/>
              <a:t>Using IIFE to Hide State</a:t>
            </a:r>
            <a:r>
              <a:rPr lang="bg-BG" dirty="0"/>
              <a:t> </a:t>
            </a:r>
            <a:r>
              <a:rPr lang="en-US" dirty="0"/>
              <a:t>inside a Function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570" y="1176776"/>
            <a:ext cx="5958555" cy="2512505"/>
          </a:xfrm>
          <a:prstGeom prst="roundRect">
            <a:avLst>
              <a:gd name="adj" fmla="val 6436"/>
            </a:avLst>
          </a:prstGeom>
          <a:effectLst>
            <a:softEdge rad="31750"/>
          </a:effectLst>
          <a:scene3d>
            <a:camera prst="perspectiveAbove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1979284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Immediately-Invoked Function Expressions </a:t>
            </a:r>
            <a:r>
              <a:rPr lang="en-US" dirty="0"/>
              <a:t>(IIFE)</a:t>
            </a:r>
          </a:p>
          <a:p>
            <a:pPr lvl="1"/>
            <a:r>
              <a:rPr lang="en-US" dirty="0"/>
              <a:t>Define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anonymous</a:t>
            </a:r>
            <a:r>
              <a:rPr lang="en-US" dirty="0"/>
              <a:t> function expression</a:t>
            </a:r>
          </a:p>
          <a:p>
            <a:pPr lvl="1"/>
            <a:r>
              <a:rPr lang="en-US" dirty="0"/>
              <a:t>Invoke 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immediately</a:t>
            </a:r>
            <a:r>
              <a:rPr lang="en-US" dirty="0"/>
              <a:t> after declaration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IIFE?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3437" y="3412719"/>
            <a:ext cx="10518776" cy="591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900" dirty="0">
                <a:solidFill>
                  <a:srgbClr val="FBEEDC"/>
                </a:solidFill>
              </a:rPr>
              <a:t>function() { console.log("invoked!"); }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())</a:t>
            </a:r>
            <a:r>
              <a:rPr lang="en-US" sz="2900" dirty="0">
                <a:solidFill>
                  <a:srgbClr val="FBEEDC"/>
                </a:solidFill>
              </a:rPr>
              <a:t>;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33437" y="4374624"/>
            <a:ext cx="10518776" cy="591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900" dirty="0">
                <a:solidFill>
                  <a:srgbClr val="FBEEDC"/>
                </a:solidFill>
              </a:rPr>
              <a:t>function() { console.log("invoked!"); }</a:t>
            </a:r>
            <a:r>
              <a:rPr lang="en-US" sz="2900" dirty="0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900" dirty="0">
                <a:solidFill>
                  <a:srgbClr val="FBEEDC"/>
                </a:solidFill>
              </a:rPr>
              <a:t>;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833436" y="5338283"/>
            <a:ext cx="10518776" cy="591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900" noProof="1">
                <a:solidFill>
                  <a:srgbClr val="FBEEDC"/>
                </a:solidFill>
              </a:rPr>
              <a:t>let iife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=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function()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{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console.log("invoked!");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}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()</a:t>
            </a:r>
            <a:r>
              <a:rPr lang="en-US" sz="2900" noProof="1">
                <a:solidFill>
                  <a:srgbClr val="FBEEDC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4755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IIFE: The Problem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912812" y="2895600"/>
            <a:ext cx="1036637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noProof="1">
                <a:solidFill>
                  <a:srgbClr val="FBEEDC"/>
                </a:solidFill>
              </a:rPr>
              <a:t> = 0;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for (let x of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3200" noProof="1">
                <a:solidFill>
                  <a:srgbClr val="FBEEDC"/>
                </a:solidFill>
              </a:rPr>
              <a:t>)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noProof="1">
                <a:solidFill>
                  <a:srgbClr val="FBEEDC"/>
                </a:solidFill>
              </a:rPr>
              <a:t> += x;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console.log(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noProof="1">
                <a:solidFill>
                  <a:srgbClr val="FBEEDC"/>
                </a:solidFill>
              </a:rPr>
              <a:t>);</a:t>
            </a:r>
          </a:p>
          <a:p>
            <a:endParaRPr lang="en-US" sz="3200" noProof="1">
              <a:solidFill>
                <a:srgbClr val="FBEEDC"/>
              </a:solidFill>
            </a:endParaRP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"sum"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and 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remain visible in the current scope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12812" y="1610380"/>
            <a:ext cx="1036637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3200" noProof="1">
                <a:solidFill>
                  <a:srgbClr val="FBEEDC"/>
                </a:solidFill>
              </a:rPr>
              <a:t> = [10, 20, 30];</a:t>
            </a:r>
            <a:endParaRPr lang="en-US" sz="3200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13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IIFE: The Problem (2)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09636" y="1333500"/>
            <a:ext cx="10366376" cy="49090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function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sumArray</a:t>
            </a:r>
            <a:r>
              <a:rPr lang="en-US" sz="3200" noProof="1">
                <a:solidFill>
                  <a:srgbClr val="FBEEDC"/>
                </a:solidFill>
              </a:rPr>
              <a:t>(arr)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let sum = 0;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for (let x of arr)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sum += x;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console.log(sum);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sumArray</a:t>
            </a:r>
            <a:r>
              <a:rPr lang="en-US" sz="3200" noProof="1">
                <a:solidFill>
                  <a:srgbClr val="FBEEDC"/>
                </a:solidFill>
              </a:rPr>
              <a:t>([10, 20, 30]);</a:t>
            </a:r>
          </a:p>
          <a:p>
            <a:pPr>
              <a:spcBef>
                <a:spcPts val="1200"/>
              </a:spcBef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The function 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sumArray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remains in the current scope</a:t>
            </a:r>
          </a:p>
          <a:p>
            <a:pPr>
              <a:spcBef>
                <a:spcPts val="1200"/>
              </a:spcBef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The 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variable is "hidden" in the function</a:t>
            </a:r>
          </a:p>
        </p:txBody>
      </p:sp>
    </p:spTree>
    <p:extLst>
      <p:ext uri="{BB962C8B-B14F-4D97-AF65-F5344CB8AC3E}">
        <p14:creationId xmlns:p14="http://schemas.microsoft.com/office/powerpoint/2010/main" val="120192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IIFE: The Solution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909636" y="1447800"/>
            <a:ext cx="10366376" cy="46782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200" noProof="1">
                <a:solidFill>
                  <a:srgbClr val="FBEEDC"/>
                </a:solidFill>
              </a:rPr>
              <a:t>function(arr)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let sum = 0;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for (let x of arr)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sum += x;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console.log(sum);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}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)(</a:t>
            </a:r>
            <a:r>
              <a:rPr lang="en-US" sz="3200" noProof="1">
                <a:solidFill>
                  <a:srgbClr val="FBEEDC"/>
                </a:solidFill>
              </a:rPr>
              <a:t>[10, 20, 30]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endParaRPr lang="en-US" sz="3200" noProof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Nothing remains in the current scope</a:t>
            </a:r>
          </a:p>
          <a:p>
            <a:pPr>
              <a:spcBef>
                <a:spcPts val="1200"/>
              </a:spcBef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and 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are "hidden" in annonymous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66012" y="1905000"/>
            <a:ext cx="28296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IIFE</a:t>
            </a:r>
          </a:p>
        </p:txBody>
      </p:sp>
    </p:spTree>
    <p:extLst>
      <p:ext uri="{BB962C8B-B14F-4D97-AF65-F5344CB8AC3E}">
        <p14:creationId xmlns:p14="http://schemas.microsoft.com/office/powerpoint/2010/main" val="247485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First Class Functions in JS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Immediately-Invoked</a:t>
            </a:r>
            <a:br>
              <a:rPr lang="en-US" dirty="0"/>
            </a:br>
            <a:r>
              <a:rPr lang="en-US" dirty="0"/>
              <a:t>Function Expressions (IIFE)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Function Context: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dirty="0"/>
              <a:t>,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call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apply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bind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8000" y="1143000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800" y="4191000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In JS a function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another function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en-US" dirty="0"/>
              <a:t> is preserved in the outer function, a.k.a.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closure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Returning Functions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09636" y="2632770"/>
            <a:ext cx="73183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f</a:t>
            </a:r>
            <a:r>
              <a:rPr lang="en-US" sz="3200" noProof="1">
                <a:solidFill>
                  <a:srgbClr val="FBEEDC"/>
                </a:solidFill>
              </a:rPr>
              <a:t>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200" noProof="1">
                <a:solidFill>
                  <a:srgbClr val="FBEEDC"/>
                </a:solidFill>
              </a:rPr>
              <a:t>function() {</a:t>
            </a:r>
          </a:p>
          <a:p>
            <a:pPr>
              <a:spcBef>
                <a:spcPts val="1200"/>
              </a:spcBef>
            </a:pPr>
            <a:r>
              <a:rPr lang="en-US" sz="3200" noProof="1">
                <a:solidFill>
                  <a:srgbClr val="FBEEDC"/>
                </a:solidFill>
              </a:rPr>
              <a:t>  let counter = 0;</a:t>
            </a:r>
          </a:p>
          <a:p>
            <a:pPr>
              <a:spcBef>
                <a:spcPts val="1200"/>
              </a:spcBef>
            </a:pPr>
            <a:r>
              <a:rPr lang="en-US" sz="3200" noProof="1">
                <a:solidFill>
                  <a:srgbClr val="FBEEDC"/>
                </a:solidFill>
              </a:rPr>
              <a:t>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3200" noProof="1">
                <a:solidFill>
                  <a:srgbClr val="FBEEDC"/>
                </a:solidFill>
              </a:rPr>
              <a:t>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sz="3200" noProof="1">
                <a:solidFill>
                  <a:srgbClr val="FBEEDC"/>
                </a:solidFill>
              </a:rPr>
              <a:t>()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console.log(++counter);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1200"/>
              </a:spcBef>
            </a:pPr>
            <a:r>
              <a:rPr lang="en-US" sz="3200" noProof="1">
                <a:solidFill>
                  <a:srgbClr val="FBEEDC"/>
                </a:solidFill>
              </a:rPr>
              <a:t>}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3200" noProof="1">
                <a:solidFill>
                  <a:srgbClr val="FBEEDC"/>
                </a:solidFill>
              </a:rPr>
              <a:t>;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228012" y="2632770"/>
            <a:ext cx="28956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1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2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3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4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5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6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f();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// 7</a:t>
            </a:r>
          </a:p>
        </p:txBody>
      </p:sp>
    </p:spTree>
    <p:extLst>
      <p:ext uri="{BB962C8B-B14F-4D97-AF65-F5344CB8AC3E}">
        <p14:creationId xmlns:p14="http://schemas.microsoft.com/office/powerpoint/2010/main" val="27112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Using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sz="3200" dirty="0"/>
              <a:t> (IIFE holding a state inside it) implement a command execution engine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process string commands </a:t>
            </a:r>
            <a:r>
              <a:rPr lang="en-US" sz="3200" dirty="0"/>
              <a:t>like shown below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String Command Processor</a:t>
            </a:r>
          </a:p>
        </p:txBody>
      </p:sp>
      <p:sp>
        <p:nvSpPr>
          <p:cNvPr id="5" name="Rectangle 4"/>
          <p:cNvSpPr/>
          <p:nvPr/>
        </p:nvSpPr>
        <p:spPr>
          <a:xfrm>
            <a:off x="6627812" y="2601354"/>
            <a:ext cx="25146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</a:t>
            </a:r>
          </a:p>
        </p:txBody>
      </p:sp>
      <p:sp>
        <p:nvSpPr>
          <p:cNvPr id="6" name="Rectangle 5"/>
          <p:cNvSpPr/>
          <p:nvPr/>
        </p:nvSpPr>
        <p:spPr>
          <a:xfrm>
            <a:off x="6627812" y="3153747"/>
            <a:ext cx="25146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helloagain</a:t>
            </a:r>
          </a:p>
        </p:txBody>
      </p:sp>
      <p:sp>
        <p:nvSpPr>
          <p:cNvPr id="7" name="Rectangle 6"/>
          <p:cNvSpPr/>
          <p:nvPr/>
        </p:nvSpPr>
        <p:spPr>
          <a:xfrm>
            <a:off x="6627812" y="3699080"/>
            <a:ext cx="25146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loagain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7812" y="4245058"/>
            <a:ext cx="25146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23885" y="4801958"/>
            <a:ext cx="25146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fontAlgn="base">
              <a:spcBef>
                <a:spcPts val="6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2970212" y="2514820"/>
            <a:ext cx="3429000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append hello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append again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removeStart 3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removeEnd 4</a:t>
            </a:r>
          </a:p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print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2970212" y="5663625"/>
            <a:ext cx="3429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3200" noProof="1">
                <a:solidFill>
                  <a:srgbClr val="FBEEDC"/>
                </a:solidFill>
              </a:rPr>
              <a:t>loa</a:t>
            </a:r>
          </a:p>
        </p:txBody>
      </p:sp>
      <p:sp>
        <p:nvSpPr>
          <p:cNvPr id="8" name="Arrow: Curved Right 7"/>
          <p:cNvSpPr/>
          <p:nvPr/>
        </p:nvSpPr>
        <p:spPr>
          <a:xfrm>
            <a:off x="2425602" y="5077044"/>
            <a:ext cx="419197" cy="9701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94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String Command Processor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7236" y="1313795"/>
            <a:ext cx="10671176" cy="48059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commandProcessor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noProof="1">
                <a:solidFill>
                  <a:srgbClr val="FBEEDC"/>
                </a:solidFill>
              </a:rPr>
              <a:t>function() {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let text = '';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append</a:t>
            </a:r>
            <a:r>
              <a:rPr lang="en-US" sz="2800" noProof="1">
                <a:solidFill>
                  <a:srgbClr val="FBEEDC"/>
                </a:solidFill>
              </a:rPr>
              <a:t>: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newText</a:t>
            </a:r>
            <a:r>
              <a:rPr lang="en-US" sz="2800" noProof="1">
                <a:solidFill>
                  <a:srgbClr val="FBEEDC"/>
                </a:solidFill>
              </a:rPr>
              <a:t>) =&gt; text += newText,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removeStart</a:t>
            </a:r>
            <a:r>
              <a:rPr lang="en-US" sz="2800" noProof="1">
                <a:solidFill>
                  <a:srgbClr val="FBEEDC"/>
                </a:solidFill>
              </a:rPr>
              <a:t>: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) =&gt; text = text.slice(count),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removeEnd</a:t>
            </a:r>
            <a:r>
              <a:rPr lang="en-US" sz="2800" noProof="1">
                <a:solidFill>
                  <a:srgbClr val="FBEEDC"/>
                </a:solidFill>
              </a:rPr>
              <a:t>: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count</a:t>
            </a:r>
            <a:r>
              <a:rPr lang="en-US" sz="2800" noProof="1">
                <a:solidFill>
                  <a:srgbClr val="FBEEDC"/>
                </a:solidFill>
              </a:rPr>
              <a:t>) =&gt; text = 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    text.slice(0, text.length - count),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2800" noProof="1">
                <a:solidFill>
                  <a:srgbClr val="FBEEDC"/>
                </a:solidFill>
              </a:rPr>
              <a:t>: () =&gt; console.log(text)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)()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006680" y="1841679"/>
            <a:ext cx="4172288" cy="885426"/>
          </a:xfrm>
          <a:prstGeom prst="wedgeRoundRectCallout">
            <a:avLst>
              <a:gd name="adj1" fmla="val -74498"/>
              <a:gd name="adj2" fmla="val 3582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object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with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functions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as properties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72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String Command Processor (2)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04836" y="1211282"/>
            <a:ext cx="10975976" cy="33239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function processCommands(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commands</a:t>
            </a:r>
            <a:r>
              <a:rPr lang="en-US" sz="3000" noProof="1">
                <a:solidFill>
                  <a:srgbClr val="FBEEDC"/>
                </a:solidFill>
              </a:rPr>
              <a:t>) {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let commandProcessor = (function(){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sz="3000" noProof="1">
                <a:solidFill>
                  <a:srgbClr val="FBEEDC"/>
                </a:solidFill>
              </a:rPr>
              <a:t> })();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3000" noProof="1">
                <a:solidFill>
                  <a:srgbClr val="FBEEDC"/>
                </a:solidFill>
              </a:rPr>
              <a:t> (let cmd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sz="3000" noProof="1">
                <a:solidFill>
                  <a:srgbClr val="FBEEDC"/>
                </a:solidFill>
              </a:rPr>
              <a:t> commands) {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  let [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cmdName</a:t>
            </a:r>
            <a:r>
              <a:rPr lang="en-US" sz="3000" noProof="1">
                <a:solidFill>
                  <a:srgbClr val="FBEEDC"/>
                </a:solidFill>
              </a:rPr>
              <a:t>,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arg</a:t>
            </a:r>
            <a:r>
              <a:rPr lang="en-US" sz="3000" noProof="1">
                <a:solidFill>
                  <a:srgbClr val="FBEEDC"/>
                </a:solidFill>
              </a:rPr>
              <a:t>] = cmd.split(' ');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  commandProcessor[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cmdName</a:t>
            </a:r>
            <a:r>
              <a:rPr lang="en-US" sz="3000" noProof="1">
                <a:solidFill>
                  <a:srgbClr val="FBEEDC"/>
                </a:solidFill>
              </a:rPr>
              <a:t>](arg);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604836" y="4851737"/>
            <a:ext cx="10975976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processCommands(['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append 123</a:t>
            </a:r>
            <a:r>
              <a:rPr lang="en-US" sz="3000" noProof="1">
                <a:solidFill>
                  <a:srgbClr val="FBEEDC"/>
                </a:solidFill>
              </a:rPr>
              <a:t>',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append 45</a:t>
            </a:r>
            <a:r>
              <a:rPr lang="en-US" sz="3000" noProof="1">
                <a:solidFill>
                  <a:srgbClr val="FBEEDC"/>
                </a:solidFill>
              </a:rPr>
              <a:t>',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removeStart 2</a:t>
            </a:r>
            <a:r>
              <a:rPr lang="en-US" sz="3000" noProof="1">
                <a:solidFill>
                  <a:srgbClr val="FBEEDC"/>
                </a:solidFill>
              </a:rPr>
              <a:t>',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removeEnd 1</a:t>
            </a:r>
            <a:r>
              <a:rPr lang="en-US" sz="3000" noProof="1">
                <a:solidFill>
                  <a:srgbClr val="FBEEDC"/>
                </a:solidFill>
              </a:rPr>
              <a:t>',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3000" noProof="1">
                <a:solidFill>
                  <a:srgbClr val="FBEEDC"/>
                </a:solidFill>
              </a:rPr>
              <a:t>']);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34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2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061" y="4856480"/>
            <a:ext cx="10815551" cy="820600"/>
          </a:xfrm>
        </p:spPr>
        <p:txBody>
          <a:bodyPr/>
          <a:lstStyle/>
          <a:p>
            <a:r>
              <a:rPr lang="en-US" dirty="0"/>
              <a:t>Function "</a:t>
            </a:r>
            <a:r>
              <a:rPr lang="en-US" dirty="0">
                <a:latin typeface="Consolas" panose="020B0609020204030204" pitchFamily="49" charset="0"/>
              </a:rPr>
              <a:t>this</a:t>
            </a:r>
            <a:r>
              <a:rPr lang="en-US" dirty="0"/>
              <a:t>" Context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061" y="5754968"/>
            <a:ext cx="10815551" cy="719034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call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bind</a:t>
            </a:r>
            <a:endParaRPr lang="en-US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2826105" y="1159155"/>
            <a:ext cx="6541462" cy="3184245"/>
            <a:chOff x="2327804" y="838200"/>
            <a:chExt cx="7195608" cy="350267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957" r="-46957"/>
            <a:stretch/>
          </p:blipFill>
          <p:spPr>
            <a:xfrm>
              <a:off x="2327804" y="838200"/>
              <a:ext cx="7195608" cy="3502670"/>
            </a:xfrm>
            <a:prstGeom prst="roundRect">
              <a:avLst>
                <a:gd name="adj" fmla="val 2250"/>
              </a:avLst>
            </a:prstGeom>
            <a:solidFill>
              <a:schemeClr val="tx1"/>
            </a:solidFill>
          </p:spPr>
        </p:pic>
        <p:sp>
          <p:nvSpPr>
            <p:cNvPr id="5" name="TextBox 4"/>
            <p:cNvSpPr txBox="1"/>
            <p:nvPr/>
          </p:nvSpPr>
          <p:spPr>
            <a:xfrm rot="274334">
              <a:off x="7830070" y="1459160"/>
              <a:ext cx="1430022" cy="609268"/>
            </a:xfrm>
            <a:prstGeom prst="rect">
              <a:avLst/>
            </a:prstGeom>
            <a:noFill/>
          </p:spPr>
          <p:txBody>
            <a:bodyPr wrap="none" rtlCol="0">
              <a:prstTxWarp prst="textFadeLeft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this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 rot="21160575">
              <a:off x="2637527" y="2457209"/>
              <a:ext cx="2093695" cy="892028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this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21365552">
              <a:off x="7827159" y="3174412"/>
              <a:ext cx="1430022" cy="609268"/>
            </a:xfrm>
            <a:prstGeom prst="rect">
              <a:avLst/>
            </a:prstGeom>
            <a:noFill/>
          </p:spPr>
          <p:txBody>
            <a:bodyPr wrap="none" rtlCol="0">
              <a:prstTxWarp prst="textFadeLeft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this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21446267">
              <a:off x="3668766" y="3543572"/>
              <a:ext cx="1730326" cy="609268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this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274334">
              <a:off x="2611220" y="1288365"/>
              <a:ext cx="1430022" cy="609268"/>
            </a:xfrm>
            <a:prstGeom prst="rect">
              <a:avLst/>
            </a:prstGeom>
            <a:noFill/>
          </p:spPr>
          <p:txBody>
            <a:bodyPr wrap="none" rtlCol="0">
              <a:prstTxWarp prst="textFadeLeft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this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0037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 context</a:t>
            </a:r>
            <a:r>
              <a:rPr lang="en-US" dirty="0"/>
              <a:t> is the object that "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owns</a:t>
            </a:r>
            <a:r>
              <a:rPr lang="en-US" dirty="0"/>
              <a:t>" the currently executed code</a:t>
            </a:r>
          </a:p>
          <a:p>
            <a:pPr lvl="1"/>
            <a:r>
              <a:rPr lang="en-US" dirty="0"/>
              <a:t>Function context ==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dirty="0"/>
              <a:t>" object</a:t>
            </a:r>
          </a:p>
          <a:p>
            <a:pPr lvl="1"/>
            <a:r>
              <a:rPr lang="en-US" dirty="0"/>
              <a:t>Depends on how the function is invoked</a:t>
            </a:r>
          </a:p>
          <a:p>
            <a:pPr lvl="2"/>
            <a:r>
              <a:rPr lang="en-US" dirty="0"/>
              <a:t>Global invoke: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func()</a:t>
            </a:r>
          </a:p>
          <a:p>
            <a:pPr lvl="2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object.function()</a:t>
            </a:r>
          </a:p>
          <a:p>
            <a:pPr lvl="2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domElement.event()</a:t>
            </a:r>
          </a:p>
          <a:p>
            <a:pPr lvl="2"/>
            <a:r>
              <a:rPr lang="en-US" dirty="0"/>
              <a:t>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call()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apply()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bind()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Function Context?</a:t>
            </a:r>
          </a:p>
        </p:txBody>
      </p:sp>
    </p:spTree>
    <p:extLst>
      <p:ext uri="{BB962C8B-B14F-4D97-AF65-F5344CB8AC3E}">
        <p14:creationId xmlns:p14="http://schemas.microsoft.com/office/powerpoint/2010/main" val="287106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Function Context</a:t>
            </a:r>
          </a:p>
        </p:txBody>
      </p:sp>
      <p:sp>
        <p:nvSpPr>
          <p:cNvPr id="5" name="Shape 273"/>
          <p:cNvSpPr/>
          <p:nvPr/>
        </p:nvSpPr>
        <p:spPr>
          <a:xfrm>
            <a:off x="1065212" y="1183640"/>
            <a:ext cx="10049945" cy="2115176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lvl="0">
              <a:defRPr sz="1800"/>
            </a:pP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defRPr sz="1800"/>
            </a:pP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f(); </a:t>
            </a:r>
            <a:r>
              <a:rPr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indow</a:t>
            </a:r>
            <a:r>
              <a:rPr lang="en-US"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("this"</a:t>
            </a:r>
            <a:r>
              <a:rPr lang="en-US"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is the global context)</a:t>
            </a:r>
            <a:endParaRPr sz="3200" b="1" dirty="0">
              <a:solidFill>
                <a:srgbClr val="E7C45A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  <p:sp>
        <p:nvSpPr>
          <p:cNvPr id="6" name="Shape 273"/>
          <p:cNvSpPr/>
          <p:nvPr/>
        </p:nvSpPr>
        <p:spPr>
          <a:xfrm>
            <a:off x="1065211" y="3716981"/>
            <a:ext cx="10049946" cy="2607619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lang="en-US" sz="32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'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use strict</a:t>
            </a: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';</a:t>
            </a:r>
            <a:endParaRPr sz="32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lang="en-US"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defRPr sz="1800"/>
            </a:pPr>
            <a:r>
              <a:rPr sz="32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f(); </a:t>
            </a:r>
            <a:r>
              <a:rPr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undefined ("this"</a:t>
            </a:r>
            <a:r>
              <a:rPr lang="en-US"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is missing)</a:t>
            </a:r>
            <a:r>
              <a:rPr lang="en-US" sz="3200" b="1" dirty="0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200" b="1" dirty="0">
              <a:solidFill>
                <a:srgbClr val="E7C45A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091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Function Context with Object</a:t>
            </a:r>
          </a:p>
        </p:txBody>
      </p:sp>
      <p:sp>
        <p:nvSpPr>
          <p:cNvPr id="5" name="Shape 273"/>
          <p:cNvSpPr/>
          <p:nvPr/>
        </p:nvSpPr>
        <p:spPr>
          <a:xfrm>
            <a:off x="1065212" y="1447800"/>
            <a:ext cx="10049945" cy="4546611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func() {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1800"/>
              </a:spcBef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obj = { 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name: 'Peter',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f: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>
              <a:spcBef>
                <a:spcPts val="1800"/>
              </a:spcBef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obj.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(); </a:t>
            </a:r>
            <a:r>
              <a:rPr lang="en-US" sz="3200" b="1" noProof="1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Object {name: "Peter"}</a:t>
            </a:r>
            <a:endParaRPr lang="en-US" sz="3200" b="1" noProof="1">
              <a:solidFill>
                <a:srgbClr val="E7C45A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9472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Function Context for Objects</a:t>
            </a:r>
          </a:p>
        </p:txBody>
      </p:sp>
      <p:sp>
        <p:nvSpPr>
          <p:cNvPr id="5" name="Shape 283"/>
          <p:cNvSpPr/>
          <p:nvPr/>
        </p:nvSpPr>
        <p:spPr>
          <a:xfrm>
            <a:off x="756241" y="1123950"/>
            <a:ext cx="10676343" cy="3161617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obj = {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name: 'Todor',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: function () {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 return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.name;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"this" refers to "obj"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console.log(obj.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getName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// Todor</a:t>
            </a:r>
          </a:p>
        </p:txBody>
      </p:sp>
      <p:sp>
        <p:nvSpPr>
          <p:cNvPr id="6" name="Shape 273"/>
          <p:cNvSpPr/>
          <p:nvPr/>
        </p:nvSpPr>
        <p:spPr>
          <a:xfrm>
            <a:off x="768985" y="4512795"/>
            <a:ext cx="10663599" cy="1868955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Car</a:t>
            </a:r>
            <a:r>
              <a:rPr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lang="en-US" sz="28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>
              <a:defRPr sz="1800"/>
            </a:pPr>
            <a:r>
              <a:rPr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car =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Car</a:t>
            </a:r>
            <a:r>
              <a:rPr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();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// Car {}</a:t>
            </a:r>
            <a:endParaRPr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7258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Function Context with Inner Function</a:t>
            </a:r>
          </a:p>
        </p:txBody>
      </p:sp>
      <p:sp>
        <p:nvSpPr>
          <p:cNvPr id="6" name="Shape 273"/>
          <p:cNvSpPr/>
          <p:nvPr/>
        </p:nvSpPr>
        <p:spPr>
          <a:xfrm>
            <a:off x="904357" y="1295400"/>
            <a:ext cx="10371656" cy="4885165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outer() {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Object {name: "Peter"}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function inner() {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 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Window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inner();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1200"/>
              </a:spcBef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obj = { name: 'Peter', f: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outer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>
              <a:spcBef>
                <a:spcPts val="1200"/>
              </a:spcBef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obj.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lang="en-US" sz="3200" b="1" noProof="1">
              <a:solidFill>
                <a:srgbClr val="E7C45A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3915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#JSCORE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Function Context with Arrow Function</a:t>
            </a:r>
          </a:p>
        </p:txBody>
      </p:sp>
      <p:sp>
        <p:nvSpPr>
          <p:cNvPr id="7" name="Shape 273"/>
          <p:cNvSpPr/>
          <p:nvPr/>
        </p:nvSpPr>
        <p:spPr>
          <a:xfrm>
            <a:off x="1065212" y="1371600"/>
            <a:ext cx="10049945" cy="4885165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outer() {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let inner = ()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inner();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1200"/>
              </a:spcBef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obj = { 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name: 'Peter',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f: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outer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>
              <a:spcBef>
                <a:spcPts val="1200"/>
              </a:spcBef>
              <a:defRPr sz="18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obj.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(); </a:t>
            </a:r>
            <a:r>
              <a:rPr lang="en-US" sz="3200" b="1" noProof="1">
                <a:solidFill>
                  <a:srgbClr val="E7C45A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Object {name: "Peter"}</a:t>
            </a:r>
            <a:endParaRPr lang="en-US" sz="3200" b="1" noProof="1">
              <a:solidFill>
                <a:srgbClr val="E7C45A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5697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Function Context for DOM Events</a:t>
            </a:r>
          </a:p>
        </p:txBody>
      </p:sp>
      <p:sp>
        <p:nvSpPr>
          <p:cNvPr id="8" name="Shape 273"/>
          <p:cNvSpPr/>
          <p:nvPr/>
        </p:nvSpPr>
        <p:spPr>
          <a:xfrm>
            <a:off x="680041" y="1447800"/>
            <a:ext cx="10672171" cy="1007181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&lt;button onclick="alert(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)"&gt;Click Me&lt;/button&gt;</a:t>
            </a:r>
          </a:p>
          <a:p>
            <a:pPr lvl="0">
              <a:defRPr sz="18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Shows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"[object HtmlButtonElement]"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when clicked</a:t>
            </a:r>
          </a:p>
        </p:txBody>
      </p:sp>
      <p:sp>
        <p:nvSpPr>
          <p:cNvPr id="10" name="Shape 273"/>
          <p:cNvSpPr/>
          <p:nvPr/>
        </p:nvSpPr>
        <p:spPr>
          <a:xfrm>
            <a:off x="680041" y="2829132"/>
            <a:ext cx="10672171" cy="1438068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&lt;button onclick="f(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)"&gt;Click Me&lt;/button&gt;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f(btn) { alert(btn); };</a:t>
            </a:r>
          </a:p>
          <a:p>
            <a:pPr lvl="0">
              <a:defRPr sz="18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Shows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"[object HtmlButtonElement]"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when clicked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Shape 273"/>
          <p:cNvSpPr/>
          <p:nvPr/>
        </p:nvSpPr>
        <p:spPr>
          <a:xfrm>
            <a:off x="680041" y="4657932"/>
            <a:ext cx="10672171" cy="1438068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&lt;button onclick="f()"&gt;Click Me&lt;/button&gt;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f() { alert(this); };</a:t>
            </a:r>
          </a:p>
          <a:p>
            <a:pPr lvl="0">
              <a:defRPr sz="18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Shows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"[object Window]"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when clicked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364353" y="5301051"/>
            <a:ext cx="3416470" cy="1153484"/>
          </a:xfrm>
          <a:prstGeom prst="wedgeRoundRectCallout">
            <a:avLst>
              <a:gd name="adj1" fmla="val -64232"/>
              <a:gd name="adj2" fmla="val -1021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Avoided by using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addEventListener</a:t>
            </a:r>
          </a:p>
        </p:txBody>
      </p:sp>
    </p:spTree>
    <p:extLst>
      <p:ext uri="{BB962C8B-B14F-4D97-AF65-F5344CB8AC3E}">
        <p14:creationId xmlns:p14="http://schemas.microsoft.com/office/powerpoint/2010/main" val="297054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Context: Call and Apply</a:t>
            </a:r>
          </a:p>
        </p:txBody>
      </p:sp>
      <p:sp>
        <p:nvSpPr>
          <p:cNvPr id="5" name="Shape 273"/>
          <p:cNvSpPr/>
          <p:nvPr/>
        </p:nvSpPr>
        <p:spPr>
          <a:xfrm>
            <a:off x="704430" y="1295400"/>
            <a:ext cx="10800182" cy="4885165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maria = {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name: "Maria",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hello: function(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thing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 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.name + " says hello "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thing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maria.hello("world");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Maria says hello world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endParaRPr lang="en-US" sz="2800" b="1" noProof="1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ivan = {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name: 'Ivan'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maria.hello.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(ivan,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"now");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Ivan says hello now</a:t>
            </a:r>
          </a:p>
          <a:p>
            <a:pPr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maria.hello.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(ivan,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["again"]);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Ivan says hello again</a:t>
            </a:r>
          </a:p>
        </p:txBody>
      </p:sp>
    </p:spTree>
    <p:extLst>
      <p:ext uri="{BB962C8B-B14F-4D97-AF65-F5344CB8AC3E}">
        <p14:creationId xmlns:p14="http://schemas.microsoft.com/office/powerpoint/2010/main" val="396439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</a:t>
            </a:r>
            <a:r>
              <a:rPr lang="en-US" dirty="0"/>
              <a:t> of numbers, 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biggest number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dirty="0"/>
              <a:t>Solution: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Max Number in Array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065212" y="1943100"/>
            <a:ext cx="914400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3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-2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10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4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2862348" y="2681763"/>
            <a:ext cx="914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10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2192380" y="282175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722812" y="2189320"/>
            <a:ext cx="914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9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50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-5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519948" y="2681763"/>
            <a:ext cx="914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50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5849980" y="282175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8281986" y="2189320"/>
            <a:ext cx="914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-5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-8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-1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10079122" y="2681763"/>
            <a:ext cx="914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-1</a:t>
            </a:r>
          </a:p>
        </p:txBody>
      </p:sp>
      <p:sp>
        <p:nvSpPr>
          <p:cNvPr id="14" name="Arrow: Right 13"/>
          <p:cNvSpPr/>
          <p:nvPr/>
        </p:nvSpPr>
        <p:spPr>
          <a:xfrm>
            <a:off x="9409154" y="282175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Shape 273"/>
          <p:cNvSpPr/>
          <p:nvPr/>
        </p:nvSpPr>
        <p:spPr>
          <a:xfrm>
            <a:off x="704430" y="4876800"/>
            <a:ext cx="10800182" cy="1639455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144000">
            <a:spAutoFit/>
          </a:bodyPr>
          <a:lstStyle/>
          <a:p>
            <a:pPr lvl="0">
              <a:defRPr sz="18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maxElement(arr) {</a:t>
            </a:r>
          </a:p>
          <a:p>
            <a:pPr lvl="0">
              <a:defRPr sz="18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return Math.max.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arr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46412" y="6001517"/>
            <a:ext cx="8458200" cy="514738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lvl="0">
              <a:defRPr sz="2800" b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</a:defRPr>
            </a:lvl1pPr>
          </a:lstStyle>
          <a:p>
            <a:pPr algn="ctr"/>
            <a:r>
              <a:rPr lang="en-US" sz="2400" b="0" dirty="0">
                <a:latin typeface="+mn-lt"/>
              </a:rPr>
              <a:t>Check your solution here: </a:t>
            </a:r>
            <a:r>
              <a:rPr lang="en-US" sz="2400" b="0" dirty="0">
                <a:latin typeface="+mn-lt"/>
                <a:hlinkClick r:id="rId2"/>
              </a:rPr>
              <a:t>https://judge.softuni.bg/Contests/330</a:t>
            </a:r>
            <a:endParaRPr lang="en-US" sz="24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446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Context: Bind</a:t>
            </a:r>
          </a:p>
        </p:txBody>
      </p:sp>
      <p:sp>
        <p:nvSpPr>
          <p:cNvPr id="5" name="Shape 273"/>
          <p:cNvSpPr/>
          <p:nvPr/>
        </p:nvSpPr>
        <p:spPr>
          <a:xfrm>
            <a:off x="704430" y="1296560"/>
            <a:ext cx="10800182" cy="4915943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maria = {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name: "Maria",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hello: function(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thing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 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.name + " says hello "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thing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1200"/>
              </a:spcBef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ivan = {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name: 'Ivan'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lvl="0"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helloIvan = maria.hello.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bind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(ivan);</a:t>
            </a:r>
          </a:p>
          <a:p>
            <a:pPr>
              <a:spcBef>
                <a:spcPts val="1200"/>
              </a:spcBef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maria.hello("world");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Maria says hello world</a:t>
            </a:r>
            <a:endParaRPr lang="bg-BG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  <a:p>
            <a:pPr lvl="0">
              <a:spcBef>
                <a:spcPts val="1200"/>
              </a:spcBef>
              <a:defRPr sz="18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helloIvan("from me");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ea typeface="Consolas"/>
                <a:cs typeface="Consolas"/>
                <a:sym typeface="Consolas"/>
              </a:rPr>
              <a:t> Ivan says hello from me</a:t>
            </a:r>
          </a:p>
        </p:txBody>
      </p:sp>
    </p:spTree>
    <p:extLst>
      <p:ext uri="{BB962C8B-B14F-4D97-AF65-F5344CB8AC3E}">
        <p14:creationId xmlns:p14="http://schemas.microsoft.com/office/powerpoint/2010/main" val="408225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dirty="0"/>
              <a:t> with array of strings</a:t>
            </a:r>
          </a:p>
          <a:p>
            <a:r>
              <a:rPr lang="en-US" dirty="0"/>
              <a:t>When "Show Next"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clicked</a:t>
            </a:r>
            <a:r>
              <a:rPr lang="en-US" dirty="0"/>
              <a:t>, remove first element from array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display</a:t>
            </a:r>
            <a:r>
              <a:rPr lang="en-US" dirty="0"/>
              <a:t> it inside an article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Next Article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51013" y="3133994"/>
            <a:ext cx="3676909" cy="34192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684763" y="3128558"/>
            <a:ext cx="3753050" cy="34246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Arrow: Right 6"/>
          <p:cNvSpPr/>
          <p:nvPr/>
        </p:nvSpPr>
        <p:spPr>
          <a:xfrm>
            <a:off x="5775149" y="4523709"/>
            <a:ext cx="562388" cy="634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46439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Next Article (2)</a:t>
            </a:r>
          </a:p>
        </p:txBody>
      </p:sp>
      <p:sp>
        <p:nvSpPr>
          <p:cNvPr id="10" name="Shape 273"/>
          <p:cNvSpPr/>
          <p:nvPr/>
        </p:nvSpPr>
        <p:spPr>
          <a:xfrm>
            <a:off x="694321" y="1137169"/>
            <a:ext cx="10800182" cy="5346830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&lt;html lang="en"&gt;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&lt;head&gt;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&lt;meta charset="UTF-8"&gt;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&lt;title&gt;Next Article&lt;/title&gt;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&lt;style&gt;div{width:600px; text-align: center; font-size: 1.5em} article{border: 2px solid blue; padding: 2em; margin: 1em}&lt;/style&gt;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&lt;script src="https://code.jquery.com/jquery-3.1.1.min.js" integrity="sha256-hVVnYaiADRTO2PzUGmuLJr8BLUSjGIZsDYGmIJLv2b8=" crossorigin="anonymous"&gt;&lt;/script&gt;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&lt;script src="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next-article.js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"&gt;&lt;/script&gt;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&lt;/head&gt;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&lt;body&gt;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&lt;div id="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"&gt;&lt;/div&gt;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&lt;div&gt;&lt;button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onclick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showNext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()"&gt;Show Next Article&lt;/button&gt;&lt;/div&gt;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&lt;/body&gt;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lang="en-US" sz="2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98044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Next Article (3)</a:t>
            </a:r>
          </a:p>
        </p:txBody>
      </p:sp>
      <p:sp>
        <p:nvSpPr>
          <p:cNvPr id="10" name="Shape 273"/>
          <p:cNvSpPr/>
          <p:nvPr/>
        </p:nvSpPr>
        <p:spPr>
          <a:xfrm>
            <a:off x="694321" y="1824783"/>
            <a:ext cx="10800182" cy="4454278"/>
          </a:xfrm>
          <a:prstGeom prst="rect">
            <a:avLst/>
          </a:prstGeom>
          <a:solidFill>
            <a:srgbClr val="D9D5C7">
              <a:alpha val="15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function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getArticleGenerator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(articles) {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  // TODO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defRPr sz="1800"/>
            </a:pPr>
            <a:endParaRPr lang="en-US" sz="2000" b="1" noProof="1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articles = [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"Cats are the most popular pet in the United States: There are 88 million pet cats and 74 million dogs.",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"A group of cats is called a clowder.",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"Cats have over 20 muscles that control their ears.",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"A cat has been mayor of Talkeetna, Alaska, for 15 years. His name is Stubbs.",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 "The world's largest cat measured 48.5 inches long."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];</a:t>
            </a:r>
          </a:p>
          <a:p>
            <a:pPr lvl="0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showNext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getArticleGenerator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(articles);</a:t>
            </a:r>
            <a:endParaRPr lang="en-US" sz="2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  <p:sp>
        <p:nvSpPr>
          <p:cNvPr id="5" name="Shape 273"/>
          <p:cNvSpPr/>
          <p:nvPr/>
        </p:nvSpPr>
        <p:spPr>
          <a:xfrm>
            <a:off x="694321" y="1371600"/>
            <a:ext cx="10800182" cy="453183"/>
          </a:xfrm>
          <a:prstGeom prst="rect">
            <a:avLst/>
          </a:prstGeom>
          <a:solidFill>
            <a:srgbClr val="D9D5C7">
              <a:alpha val="60000"/>
            </a:srgbClr>
          </a:solidFill>
          <a:ln w="12700">
            <a:solidFill>
              <a:srgbClr val="C7BFAC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44000" tIns="72000" rIns="144000" bIns="72000">
            <a:spAutoFit/>
          </a:bodyPr>
          <a:lstStyle/>
          <a:p>
            <a:pPr lvl="0" algn="ctr">
              <a:defRPr sz="1800"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next-article.js</a:t>
            </a:r>
            <a:endParaRPr lang="en-US" sz="2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41146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Next Article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2414" y="1143000"/>
            <a:ext cx="10943998" cy="51948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getArticleGenerator(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contentHolder = $('#content');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function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(articles.length &gt; 0)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let article = $('&lt;article&gt;');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article.append($(`&lt;p&gt;${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shift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()}&lt;/p&gt;`));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contentHolder.append(article);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775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Working with Functions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5275400"/>
            <a:ext cx="8938472" cy="820600"/>
          </a:xfrm>
        </p:spPr>
        <p:txBody>
          <a:bodyPr/>
          <a:lstStyle/>
          <a:p>
            <a:r>
              <a:rPr lang="en-US" dirty="0"/>
              <a:t>First Class Functions in JS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48663" y="1447800"/>
            <a:ext cx="10195995" cy="3312075"/>
            <a:chOff x="948663" y="1378015"/>
            <a:chExt cx="10195995" cy="3153260"/>
          </a:xfrm>
        </p:grpSpPr>
        <p:pic>
          <p:nvPicPr>
            <p:cNvPr id="7" name="Picture Placeholder 1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8663" y="1378015"/>
              <a:ext cx="10195995" cy="3153260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8" name="TextBox 7"/>
            <p:cNvSpPr txBox="1"/>
            <p:nvPr/>
          </p:nvSpPr>
          <p:spPr>
            <a:xfrm rot="451930">
              <a:off x="1363120" y="1797433"/>
              <a:ext cx="4936824" cy="2545060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First Class</a:t>
              </a:r>
            </a:p>
            <a:p>
              <a:r>
                <a:rPr lang="en-US" sz="10700" b="1" dirty="0">
                  <a:ln w="3175">
                    <a:solidFill>
                      <a:srgbClr val="06CFEA">
                        <a:alpha val="69804"/>
                      </a:srgbClr>
                    </a:solidFill>
                    <a:prstDash val="solid"/>
                  </a:ln>
                  <a:solidFill>
                    <a:srgbClr val="00B0F0">
                      <a:alpha val="30000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 Functions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812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5709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In JS functions are objects (first-class functions)</a:t>
            </a:r>
          </a:p>
          <a:p>
            <a:endParaRPr lang="en-US" sz="3200" dirty="0"/>
          </a:p>
          <a:p>
            <a:pPr>
              <a:spcBef>
                <a:spcPts val="1800"/>
              </a:spcBef>
            </a:pPr>
            <a:r>
              <a:rPr lang="en-US" sz="3200" dirty="0"/>
              <a:t>IIFE is immediately-invoked anonymous function</a:t>
            </a:r>
          </a:p>
          <a:p>
            <a:pPr lvl="1"/>
            <a:r>
              <a:rPr lang="en-US" sz="3000" dirty="0"/>
              <a:t>Encapsulates JS code + data (state)</a:t>
            </a:r>
          </a:p>
          <a:p>
            <a:endParaRPr lang="en-US" sz="3200" dirty="0"/>
          </a:p>
          <a:p>
            <a:pPr>
              <a:spcBef>
                <a:spcPts val="1800"/>
              </a:spcBef>
            </a:pPr>
            <a:r>
              <a:rPr lang="en-US" sz="3200" dirty="0"/>
              <a:t>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function context </a:t>
            </a:r>
            <a:r>
              <a:rPr lang="en-US" sz="3200" dirty="0"/>
              <a:t>"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en-US" sz="3200" dirty="0"/>
              <a:t>" depends on how the function is invoked</a:t>
            </a:r>
          </a:p>
          <a:p>
            <a:pPr lvl="1"/>
            <a:r>
              <a:rPr lang="en-US" sz="3000" dirty="0"/>
              <a:t>Through object, as event-handler, inner function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718" y="1673921"/>
            <a:ext cx="2786694" cy="206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35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2" y="1847850"/>
            <a:ext cx="754380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f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(x)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x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x;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2" y="3963664"/>
            <a:ext cx="754380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(x)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return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x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x;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5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09473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first-class functions</a:t>
            </a:r>
            <a:r>
              <a:rPr lang="en-US" dirty="0"/>
              <a:t>" mean?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are treated as the same thing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First-Class Functions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69446" y="2610474"/>
            <a:ext cx="10406566" cy="35617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nn-NO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hello</a:t>
            </a: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console.log("Function hello() invoked.");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nn-NO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hello()</a:t>
            </a: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hello.</a:t>
            </a:r>
            <a:r>
              <a:rPr lang="nn-NO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speed</a:t>
            </a: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200;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console.log(hello.</a:t>
            </a:r>
            <a:r>
              <a:rPr lang="nn-NO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name</a:t>
            </a: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+ ' ' + hello.</a:t>
            </a:r>
            <a:r>
              <a:rPr lang="nn-NO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speed</a:t>
            </a:r>
            <a:r>
              <a:rPr lang="nn-NO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2488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Declarations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69446" y="1238656"/>
            <a:ext cx="1040656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myfunc1(val) 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return val + 1;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69446" y="3230722"/>
            <a:ext cx="1040656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myfunc2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(val)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val + 1;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69446" y="5222788"/>
            <a:ext cx="10406566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myfunc3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"val", "return val + 1;");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627812" y="1436974"/>
            <a:ext cx="2209800" cy="1115291"/>
          </a:xfrm>
          <a:prstGeom prst="wedgeRoundRectCallout">
            <a:avLst>
              <a:gd name="adj1" fmla="val -73943"/>
              <a:gd name="adj2" fmla="val -3549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declaration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847012" y="3438276"/>
            <a:ext cx="2209800" cy="1115291"/>
          </a:xfrm>
          <a:prstGeom prst="wedgeRoundRectCallout">
            <a:avLst>
              <a:gd name="adj1" fmla="val -72689"/>
              <a:gd name="adj2" fmla="val -3797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expression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522756" y="5044416"/>
            <a:ext cx="2286000" cy="1115291"/>
          </a:xfrm>
          <a:prstGeom prst="wedgeRoundRectCallout">
            <a:avLst>
              <a:gd name="adj1" fmla="val -76945"/>
              <a:gd name="adj2" fmla="val -483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constructor</a:t>
            </a:r>
          </a:p>
        </p:txBody>
      </p:sp>
    </p:spTree>
    <p:extLst>
      <p:ext uri="{BB962C8B-B14F-4D97-AF65-F5344CB8AC3E}">
        <p14:creationId xmlns:p14="http://schemas.microsoft.com/office/powerpoint/2010/main" val="107187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higher-order functions</a:t>
            </a:r>
            <a:r>
              <a:rPr lang="en-US" dirty="0"/>
              <a:t>" mean?</a:t>
            </a:r>
          </a:p>
          <a:p>
            <a:pPr lvl="1"/>
            <a:r>
              <a:rPr lang="en-US" dirty="0"/>
              <a:t>Take other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functions as argument </a:t>
            </a:r>
            <a:r>
              <a:rPr lang="en-US" dirty="0"/>
              <a:t>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a function </a:t>
            </a:r>
            <a:r>
              <a:rPr lang="en-US" dirty="0"/>
              <a:t>as result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69446" y="2718940"/>
            <a:ext cx="10406566" cy="33770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invokeAll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(functionsArr) { 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(let func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functionsArr)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 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last = function() {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console.error("last");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invokeAll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=&gt; console.info('first'), () =&gt; console.warn('second'), last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9664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reducer</a:t>
            </a:r>
            <a:r>
              <a:rPr lang="en-US" dirty="0"/>
              <a:t> applies a function over a sequence of elements to produce a single result, a.k.a.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aggregate function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/>
              <a:t>(</a:t>
            </a:r>
            <a:r>
              <a:rPr lang="en-US" dirty="0"/>
              <a:t>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max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Reducer Function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69446" y="2514600"/>
            <a:ext cx="10406566" cy="38387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reduce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(arr,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 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result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[0];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(let nextElement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arr.slice(1))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result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(result, nextElement);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result;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reduce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([5, 10, 20], (a,b) =&gt; a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b);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// 35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reduce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([5, 10, 20], (a,b) =&gt; a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b);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// 1000</a:t>
            </a:r>
          </a:p>
        </p:txBody>
      </p:sp>
    </p:spTree>
    <p:extLst>
      <p:ext uri="{BB962C8B-B14F-4D97-AF65-F5344CB8AC3E}">
        <p14:creationId xmlns:p14="http://schemas.microsoft.com/office/powerpoint/2010/main" val="8207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an array of strings, holding numbers</a:t>
            </a:r>
          </a:p>
          <a:p>
            <a:pPr lvl="1"/>
            <a:r>
              <a:rPr lang="en-US" dirty="0"/>
              <a:t>Using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reducer</a:t>
            </a:r>
            <a:r>
              <a:rPr lang="en-US" dirty="0"/>
              <a:t> function, print its: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min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max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join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Aggregates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3173401"/>
            <a:ext cx="790157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2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3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10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14890" y="2957958"/>
            <a:ext cx="2971800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 = 20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Min = 2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Max = 10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Product = 300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Join = 23105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Arrow: Right 7"/>
          <p:cNvSpPr/>
          <p:nvPr/>
        </p:nvSpPr>
        <p:spPr>
          <a:xfrm>
            <a:off x="1842591" y="3955478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170612" y="2957958"/>
            <a:ext cx="957766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5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-3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20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7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0.5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870426" y="2957958"/>
            <a:ext cx="3538034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 = 29.5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Min = -3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Max = 20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 = -1050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Join = 5-32070.5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11" name="Arrow: Right 10"/>
          <p:cNvSpPr/>
          <p:nvPr/>
        </p:nvSpPr>
        <p:spPr>
          <a:xfrm>
            <a:off x="7308902" y="3959100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510856877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1561</TotalTime>
  <Words>2386</Words>
  <Application>Microsoft Office PowerPoint</Application>
  <PresentationFormat>Custom</PresentationFormat>
  <Paragraphs>461</Paragraphs>
  <Slides>43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Wingdings 2</vt:lpstr>
      <vt:lpstr>SoftUni 16x9</vt:lpstr>
      <vt:lpstr>Advanced Functions</vt:lpstr>
      <vt:lpstr>Table of Contents</vt:lpstr>
      <vt:lpstr>Have a Question?</vt:lpstr>
      <vt:lpstr>First Class Functions in JS</vt:lpstr>
      <vt:lpstr>First-Class Functions in JS</vt:lpstr>
      <vt:lpstr>Function Declarations in JS</vt:lpstr>
      <vt:lpstr>Higher-Order Functions </vt:lpstr>
      <vt:lpstr>Example: Reducer Function</vt:lpstr>
      <vt:lpstr>Problem: Aggregates</vt:lpstr>
      <vt:lpstr>Solution: Aggregates</vt:lpstr>
      <vt:lpstr>Partial Application</vt:lpstr>
      <vt:lpstr>Problem: Currency Format</vt:lpstr>
      <vt:lpstr>Solution: Currency Format</vt:lpstr>
      <vt:lpstr>Function Properties</vt:lpstr>
      <vt:lpstr>Immediately-Invoked Function Expressions (IIFE)</vt:lpstr>
      <vt:lpstr>What is IIFE?</vt:lpstr>
      <vt:lpstr>IIFE: The Problem</vt:lpstr>
      <vt:lpstr>IIFE: The Problem (2)</vt:lpstr>
      <vt:lpstr>IIFE: The Solution</vt:lpstr>
      <vt:lpstr>Functions Returning Functions</vt:lpstr>
      <vt:lpstr>Problem: String Command Processor</vt:lpstr>
      <vt:lpstr>Solution: String Command Processor</vt:lpstr>
      <vt:lpstr>Solution: String Command Processor (2)</vt:lpstr>
      <vt:lpstr>Function "this" Context</vt:lpstr>
      <vt:lpstr>What is Function Context?</vt:lpstr>
      <vt:lpstr>The Function Context</vt:lpstr>
      <vt:lpstr>The Function Context with Object</vt:lpstr>
      <vt:lpstr>The Function Context for Objects</vt:lpstr>
      <vt:lpstr>The Function Context with Inner Function</vt:lpstr>
      <vt:lpstr>The Function Context with Arrow Function</vt:lpstr>
      <vt:lpstr>The Function Context for DOM Events</vt:lpstr>
      <vt:lpstr>Changing the Context: Call and Apply</vt:lpstr>
      <vt:lpstr>Problem: Max Number in Array</vt:lpstr>
      <vt:lpstr>Changing the Context: Bind</vt:lpstr>
      <vt:lpstr>Problem: Next Article</vt:lpstr>
      <vt:lpstr>Problem: Next Article (2)</vt:lpstr>
      <vt:lpstr>Problem: Next Article (3)</vt:lpstr>
      <vt:lpstr>Solution: Next Article</vt:lpstr>
      <vt:lpstr>Practice: Working with Functions</vt:lpstr>
      <vt:lpstr>Summary</vt:lpstr>
      <vt:lpstr>Advanced Functions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First-Class Functions in JS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Pepe</cp:lastModifiedBy>
  <cp:revision>128</cp:revision>
  <dcterms:created xsi:type="dcterms:W3CDTF">2014-01-02T17:00:34Z</dcterms:created>
  <dcterms:modified xsi:type="dcterms:W3CDTF">2017-06-27T11:41:46Z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